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Varela Round"/>
      <p:regular r:id="rId66"/>
    </p:embeddedFont>
    <p:embeddedFont>
      <p:font typeface="Raleway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RalewayLight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8.xml"/><Relationship Id="rId66" Type="http://schemas.openxmlformats.org/officeDocument/2006/relationships/font" Target="fonts/VarelaRound-regular.fntdata"/><Relationship Id="rId21" Type="http://schemas.openxmlformats.org/officeDocument/2006/relationships/slide" Target="slides/slide17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68" Type="http://schemas.openxmlformats.org/officeDocument/2006/relationships/font" Target="fonts/RalewayLight-bold.fntdata"/><Relationship Id="rId23" Type="http://schemas.openxmlformats.org/officeDocument/2006/relationships/slide" Target="slides/slide19.xml"/><Relationship Id="rId67" Type="http://schemas.openxmlformats.org/officeDocument/2006/relationships/font" Target="fonts/RalewayLight-regular.fntdata"/><Relationship Id="rId60" Type="http://schemas.openxmlformats.org/officeDocument/2006/relationships/font" Target="fonts/Raleway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aleway-bold.fntdata"/><Relationship Id="rId14" Type="http://schemas.openxmlformats.org/officeDocument/2006/relationships/slide" Target="slides/slide10.xml"/><Relationship Id="rId58" Type="http://schemas.openxmlformats.org/officeDocument/2006/relationships/font" Target="fonts/Raleway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e51914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e51914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8e51914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8e51914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8e51914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8e51914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68c34baa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68c34baa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80e52bd8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80e52bd8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63183c0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63183c0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3183c0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3183c0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En (petit) groupe : Laisser à chaque groupe 20min pour se documenter sur le sujet et préparer une présentation de leur découverte.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6702f4c3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6702f4c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8e519144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8e519144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63183c03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63183c0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80e52bd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80e52bd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8e519144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8e519144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8e519144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8e519144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733ff64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733ff64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733ff644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733ff644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8e519144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8e519144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8e519144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8e519144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DEC racheté par Compaq (1998) puis fusionné avec HP (2002)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8e51914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8e51914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8e519144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8e51914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messages d'un protocole sont appelés PDU (« Protocol Data Unit »).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8e519144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8e519144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8e519144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8e519144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8c34baa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8c34baa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8e519144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8e519144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8e519144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8e519144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8e519144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8e519144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733ff644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733ff644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733ff644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733ff644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733ff64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733ff64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733ff644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733ff644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8e519144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8e519144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des couches 5 et 6 du modèle OSI peu utilisées.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Fusion des couches 1 et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8e519144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8e519144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8e519144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8e519144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Topologie physique : indique comment les différentes stations sont raccordées physiquement (câblage)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Topologie logique:  décrit comment est distribué le droit à parole.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3183c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3183c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8e519144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8e519144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Question: quelle est la topologie manquante 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8e519144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8e519144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8e519144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8e519144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8e519144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8e519144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8e519144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8e519144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8e519144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8e519144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8e519144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8e519144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8e519144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8e519144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8e519144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8e519144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8e519144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8e519144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80e52bd8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80e52bd8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8e519144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8e519144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8e519144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8e519144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8e519144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8e519144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75efb949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75efb949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8c34baa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8c34baa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98662c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98662c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8e51914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8e51914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L'idée ici est d'amener les élèves à </a:t>
            </a:r>
            <a:r>
              <a:rPr lang="fr"/>
              <a:t>réfléchir</a:t>
            </a:r>
            <a:r>
              <a:rPr lang="fr"/>
              <a:t> sur les </a:t>
            </a:r>
            <a:r>
              <a:rPr lang="fr"/>
              <a:t>problématiques</a:t>
            </a:r>
            <a:r>
              <a:rPr lang="fr"/>
              <a:t> d'échelle sur les réseaux et d'amener la commutation en prenant exemple sur le RTC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Evidemment, impossible de déployer un cable entre chaque logement…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 une piste =&gt; les topologies arborescentes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8e51914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8e51914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eptinfo.cnam.fr/Enseignement/Memoires/LUSTEAU.Franck/Pages/Introduction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r.wikipedia.org/wiki/Syst%C3%A8me_d%27exploita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i.pinimg.com/originals/69/14/ae/6914ae17a08454798765d9474a02aa47.jpg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s://pixnio.com/fr/objets/livres-fr/loupe-dictionnaire-document-papier-livre-texte#" TargetMode="External"/><Relationship Id="rId6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etf.org/" TargetMode="External"/><Relationship Id="rId4" Type="http://schemas.openxmlformats.org/officeDocument/2006/relationships/hyperlink" Target="https://www.ieee.org/" TargetMode="External"/><Relationship Id="rId5" Type="http://schemas.openxmlformats.org/officeDocument/2006/relationships/hyperlink" Target="https://www.itu.in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s://fr.wikipedia.org/wiki/Poup%C3%A9e_russe#/media/Fichier:Russian-Matroshka_no_bg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Relationship Id="rId4" Type="http://schemas.openxmlformats.org/officeDocument/2006/relationships/hyperlink" Target="https://fr.wikipedia.org/wiki/Vint_Cerf" TargetMode="External"/><Relationship Id="rId5" Type="http://schemas.openxmlformats.org/officeDocument/2006/relationships/image" Target="../media/image37.jpg"/><Relationship Id="rId6" Type="http://schemas.openxmlformats.org/officeDocument/2006/relationships/hyperlink" Target="https://fr.wikipedia.org/wiki/Robert_Elliot_Kahn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r.wikipedia.org/wiki/Topologie_de_r%C3%A9sea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fr.wikibooks.org/wiki/Les_r%C3%A9seaux_informatiques/Les_topologies_logiques#/media/Fichier:Topologie_des_r%C3%A9seaux.png" TargetMode="External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des réseaux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Analogique vs numérique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De la nature de l'information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614600" y="1960325"/>
            <a:ext cx="8307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Comment transporter l'information sur le support physique ?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14600" y="2372550"/>
            <a:ext cx="83079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Représentation de l'information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Analogique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Numérique - la solution sur les réseaux informatiques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Codage de l'information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Comment représenter 1 ? comment représenter 0 ?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En fonction des contraintes du support physique (atténuation, résistance aux interférences…)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Pour aller plus loin sur le codage : </a:t>
            </a:r>
            <a:r>
              <a:rPr lang="fr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ce cours</a:t>
            </a:r>
            <a:endParaRPr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Mise en </a:t>
            </a: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boîte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datagramme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614600" y="1882625"/>
            <a:ext cx="8307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Idée générale : découper l'information en petits morceaux 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=&gt; </a:t>
            </a:r>
            <a:r>
              <a:rPr b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datagrammes</a:t>
            </a:r>
            <a:endParaRPr b="1"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Chaque datagramme peut être acheminé séparément.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Un même lien peut transporter des datagrammes de plusieurs communications en même temps: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	=&gt; meilleure utilisation du réseau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	=&gt; meilleure robustesse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Inconvénient : charge des équipements d'interconnexion supérieure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Trouver le bon chemin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routage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614600" y="1882625"/>
            <a:ext cx="41604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Stratégie d'acheminement alternative à la commutation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À chaque interconnexion du réseau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Choix d'un chemin pour chaque datagramme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Les datagrammes peuvent prendre des chemins différents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400" y="1864313"/>
            <a:ext cx="4064198" cy="3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notion de protocole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L'approche encyclopédique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 notion de protocole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protocole réseau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614600" y="2351325"/>
            <a:ext cx="83079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Un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protocole réseau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est un protocole de communication mis en œuvre sur un réseau informatique ou un réseau de télécommunications.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Il est fréquent que plusieurs protocoles réseau forment des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couches de protocoles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6484275" y="4287075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: </a:t>
            </a:r>
            <a:r>
              <a:rPr lang="fr" u="sng">
                <a:solidFill>
                  <a:srgbClr val="4FC3F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 quoi ça sert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 notion de protocole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Son </a:t>
            </a: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rôle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614600" y="2351325"/>
            <a:ext cx="8307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Objectif : rendre un (des) service(s)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Un protocole défini :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format des messages - Le langage utilisé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scénario de communication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En général (fréquent dans le monde des réseaux) =&gt; Ouvert :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Protocole est une norme ou un standard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Permet l'interopérabilité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/>
        </p:nvSpPr>
        <p:spPr>
          <a:xfrm>
            <a:off x="491200" y="3678475"/>
            <a:ext cx="370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Lister et définir quelques protocoles réseaux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834725" y="3264200"/>
            <a:ext cx="35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Photo : </a:t>
            </a:r>
            <a:r>
              <a:rPr lang="fr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i.pinimg.com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1014825" y="98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Atelier en groupe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925" y="478650"/>
            <a:ext cx="3859502" cy="209104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4884925" y="2569700"/>
            <a:ext cx="35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Photo : pics_pd sur </a:t>
            </a:r>
            <a:r>
              <a:rPr lang="fr" sz="12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pixnio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884925" y="2939000"/>
            <a:ext cx="3859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Définir et </a:t>
            </a: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présenter</a:t>
            </a:r>
            <a:r>
              <a:rPr lang="fr" sz="2400">
                <a:latin typeface="Raleway"/>
                <a:ea typeface="Raleway"/>
                <a:cs typeface="Raleway"/>
                <a:sym typeface="Raleway"/>
              </a:rPr>
              <a:t> 1 protocole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050" y="804500"/>
            <a:ext cx="2985062" cy="23073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Les stars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 notion de protocole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Quelques protocoles connus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614600" y="2148425"/>
            <a:ext cx="83079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HTTP (Hypertext Transfer Protocol) port 80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⇒ Protocole de communication du web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FTP (File Transfer Protocol) port 21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⇒ Définition des envois de fichiers sur un réseau.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SMTP (Simple Mail Transfer Protocol) port 25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⇒ Sert à envoyer les e-mails.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Faire des protocoles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Normes et standards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614600" y="1882625"/>
            <a:ext cx="8307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Organismes de standardisation (de protocoles réseaux)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IETF (</a:t>
            </a:r>
            <a:r>
              <a:rPr i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Internet Engineering Task Force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 - </a:t>
            </a:r>
            <a:r>
              <a:rPr lang="fr" sz="2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site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Protocole Internet (notamment la suite TCP/IP)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RFC - </a:t>
            </a:r>
            <a:r>
              <a:rPr i="1"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Request For Comments</a:t>
            </a:r>
            <a:endParaRPr i="1"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IEEE (</a:t>
            </a:r>
            <a:r>
              <a:rPr i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Institute of Electrical and Electronics Engineers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 - </a:t>
            </a:r>
            <a:r>
              <a:rPr lang="fr" sz="2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site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IEEE SA (Standard Association)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IEEE 802 : Standardisation de protocoles de réseaux physiques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UIT (Union internationale des télécommunications - ITU) - </a:t>
            </a:r>
            <a:r>
              <a:rPr lang="fr" sz="2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site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Standard issus des télécoms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 notion de protocole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</a:t>
            </a:r>
            <a:r>
              <a:rPr lang="fr"/>
              <a:t>odèle en couche et encapsulation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538350" y="1822275"/>
            <a:ext cx="80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Qu’est-ce qu’un réseau informatique ?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Diviser pour mieux </a:t>
            </a: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régner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problème du réseau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614600" y="1882625"/>
            <a:ext cx="8307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Concevoir un protocole (l'ensemble des 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règles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que doivent suivre tous les équipements pour pouvoir communiquer) est un problème difficile.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Face à un problème difficile, en informatique =&gt; découper le problème en sous problème plus simple (et si possible indépendants)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Dans le monde des réseaux plutôt que de concevoir un unique protocole qui gère tous les problèmes =&gt; approche en couches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Diviser pour mieux régner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Une approche en couches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614600" y="1882625"/>
            <a:ext cx="57801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Idée générale : 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AutoNum type="arabicPeriod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Fournir un service de base, simple, qui 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résout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une partie des problèmes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AutoNum type="arabicPeriod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À partir de ce service en construire un autre qui s'appuie sur le précédent pour fournir un service plus complexe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AutoNum type="arabicPeriod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Répétez les étapes 1 et 2 jusqu'à résolution du problème global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6637875" y="4400813"/>
            <a:ext cx="2286900" cy="5313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Service de base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1" name="Google Shape;321;p46"/>
          <p:cNvSpPr/>
          <p:nvPr/>
        </p:nvSpPr>
        <p:spPr>
          <a:xfrm>
            <a:off x="6637875" y="3487454"/>
            <a:ext cx="2286900" cy="5313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Service de couche 2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6637875" y="2574096"/>
            <a:ext cx="2286900" cy="5313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Service de couche 3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6637875" y="1660738"/>
            <a:ext cx="2286900" cy="5313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Service Global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324" name="Google Shape;324;p46"/>
          <p:cNvGrpSpPr/>
          <p:nvPr/>
        </p:nvGrpSpPr>
        <p:grpSpPr>
          <a:xfrm>
            <a:off x="7781325" y="4009683"/>
            <a:ext cx="966100" cy="400200"/>
            <a:chOff x="7211375" y="4093150"/>
            <a:chExt cx="966100" cy="400200"/>
          </a:xfrm>
        </p:grpSpPr>
        <p:cxnSp>
          <p:nvCxnSpPr>
            <p:cNvPr id="325" name="Google Shape;325;p46"/>
            <p:cNvCxnSpPr>
              <a:stCxn id="321" idx="2"/>
              <a:endCxn id="320" idx="0"/>
            </p:cNvCxnSpPr>
            <p:nvPr/>
          </p:nvCxnSpPr>
          <p:spPr>
            <a:xfrm>
              <a:off x="7211375" y="4102221"/>
              <a:ext cx="0" cy="38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6" name="Google Shape;326;p46"/>
            <p:cNvSpPr txBox="1"/>
            <p:nvPr/>
          </p:nvSpPr>
          <p:spPr>
            <a:xfrm>
              <a:off x="7256475" y="4093150"/>
              <a:ext cx="92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Utilise</a:t>
              </a:r>
              <a:endParaRPr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327" name="Google Shape;327;p46"/>
          <p:cNvGrpSpPr/>
          <p:nvPr/>
        </p:nvGrpSpPr>
        <p:grpSpPr>
          <a:xfrm>
            <a:off x="7803875" y="3096325"/>
            <a:ext cx="966100" cy="400200"/>
            <a:chOff x="7233925" y="3188800"/>
            <a:chExt cx="966100" cy="400200"/>
          </a:xfrm>
        </p:grpSpPr>
        <p:cxnSp>
          <p:nvCxnSpPr>
            <p:cNvPr id="328" name="Google Shape;328;p46"/>
            <p:cNvCxnSpPr/>
            <p:nvPr/>
          </p:nvCxnSpPr>
          <p:spPr>
            <a:xfrm>
              <a:off x="7233925" y="3197804"/>
              <a:ext cx="0" cy="38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9" name="Google Shape;329;p46"/>
            <p:cNvSpPr txBox="1"/>
            <p:nvPr/>
          </p:nvSpPr>
          <p:spPr>
            <a:xfrm>
              <a:off x="7279025" y="3188800"/>
              <a:ext cx="92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Utilise</a:t>
              </a:r>
              <a:endParaRPr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330" name="Google Shape;330;p46"/>
          <p:cNvGrpSpPr/>
          <p:nvPr/>
        </p:nvGrpSpPr>
        <p:grpSpPr>
          <a:xfrm>
            <a:off x="7803875" y="2182967"/>
            <a:ext cx="966100" cy="400200"/>
            <a:chOff x="7233925" y="2254763"/>
            <a:chExt cx="966100" cy="400200"/>
          </a:xfrm>
        </p:grpSpPr>
        <p:cxnSp>
          <p:nvCxnSpPr>
            <p:cNvPr id="331" name="Google Shape;331;p46"/>
            <p:cNvCxnSpPr/>
            <p:nvPr/>
          </p:nvCxnSpPr>
          <p:spPr>
            <a:xfrm>
              <a:off x="7233925" y="2263767"/>
              <a:ext cx="0" cy="38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2" name="Google Shape;332;p46"/>
            <p:cNvSpPr txBox="1"/>
            <p:nvPr/>
          </p:nvSpPr>
          <p:spPr>
            <a:xfrm>
              <a:off x="7279025" y="2254763"/>
              <a:ext cx="92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Utilise</a:t>
              </a:r>
              <a:endParaRPr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notion de PDU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8" name="Google Shape;338;p47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 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Protocol Data Unit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614600" y="1882625"/>
            <a:ext cx="8307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Objectif principal des protocoles réseaux: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=&gt; transmettre des informations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C'est la charge utile (</a:t>
            </a:r>
            <a:r>
              <a:rPr i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payload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 ou </a:t>
            </a:r>
            <a:r>
              <a:rPr i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Service Data Unit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(SDU).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protocole a en général besoin d'information de gestion supplémentaire, en général transmise avant la charge utile, qu'on appelle donc 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en tête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protocolaire.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Cet ensemble entête + payload = PDU de ce protocole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Diviser pour mieux régner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614600" y="1882625"/>
            <a:ext cx="4599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Dans un modèle en couche 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Chaque couche :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600"/>
              <a:buFont typeface="Raleway"/>
              <a:buChar char="-"/>
            </a:pPr>
            <a:r>
              <a:rPr lang="fr" sz="1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produit un PDU à destin</a:t>
            </a:r>
            <a:r>
              <a:rPr lang="fr" sz="1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ation de la même couche chez le destinataire</a:t>
            </a:r>
            <a:endParaRPr sz="1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600"/>
              <a:buFont typeface="Raleway"/>
              <a:buChar char="-"/>
            </a:pPr>
            <a:r>
              <a:rPr lang="fr" sz="1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 PDU est transmis à la couche du dessous successivement jusqu'à la couche de plus bas niveau qui transmet sur le medium</a:t>
            </a:r>
            <a:endParaRPr sz="1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600"/>
              <a:buFont typeface="Raleway"/>
              <a:buChar char="-"/>
            </a:pPr>
            <a:r>
              <a:rPr lang="fr" sz="1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PDU couche N+1 est la charge utile de couche N</a:t>
            </a:r>
            <a:endParaRPr sz="1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 mécanisme est appelé encapsulation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Encapsulation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349" name="Google Shape;349;p48"/>
          <p:cNvGrpSpPr/>
          <p:nvPr/>
        </p:nvGrpSpPr>
        <p:grpSpPr>
          <a:xfrm>
            <a:off x="5479700" y="1882625"/>
            <a:ext cx="3524400" cy="2756675"/>
            <a:chOff x="5479700" y="1882625"/>
            <a:chExt cx="3524400" cy="2756675"/>
          </a:xfrm>
        </p:grpSpPr>
        <p:grpSp>
          <p:nvGrpSpPr>
            <p:cNvPr id="350" name="Google Shape;350;p48"/>
            <p:cNvGrpSpPr/>
            <p:nvPr/>
          </p:nvGrpSpPr>
          <p:grpSpPr>
            <a:xfrm>
              <a:off x="5479700" y="1882625"/>
              <a:ext cx="3524400" cy="1782925"/>
              <a:chOff x="5479700" y="1882625"/>
              <a:chExt cx="3524400" cy="1782925"/>
            </a:xfrm>
          </p:grpSpPr>
          <p:grpSp>
            <p:nvGrpSpPr>
              <p:cNvPr id="351" name="Google Shape;351;p48"/>
              <p:cNvGrpSpPr/>
              <p:nvPr/>
            </p:nvGrpSpPr>
            <p:grpSpPr>
              <a:xfrm>
                <a:off x="7241900" y="1882625"/>
                <a:ext cx="1762200" cy="277200"/>
                <a:chOff x="7241900" y="1882625"/>
                <a:chExt cx="1762200" cy="277200"/>
              </a:xfrm>
            </p:grpSpPr>
            <p:sp>
              <p:nvSpPr>
                <p:cNvPr id="352" name="Google Shape;352;p48"/>
                <p:cNvSpPr/>
                <p:nvPr/>
              </p:nvSpPr>
              <p:spPr>
                <a:xfrm>
                  <a:off x="8123000" y="1882625"/>
                  <a:ext cx="881100" cy="277200"/>
                </a:xfrm>
                <a:prstGeom prst="rect">
                  <a:avLst/>
                </a:prstGeom>
                <a:solidFill>
                  <a:srgbClr val="F9979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PDU (N)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  <p:sp>
              <p:nvSpPr>
                <p:cNvPr id="353" name="Google Shape;353;p48"/>
                <p:cNvSpPr/>
                <p:nvPr/>
              </p:nvSpPr>
              <p:spPr>
                <a:xfrm>
                  <a:off x="7241900" y="1882625"/>
                  <a:ext cx="881100" cy="277200"/>
                </a:xfrm>
                <a:prstGeom prst="rect">
                  <a:avLst/>
                </a:prstGeom>
                <a:solidFill>
                  <a:srgbClr val="F76C6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Header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</p:grpSp>
          <p:grpSp>
            <p:nvGrpSpPr>
              <p:cNvPr id="354" name="Google Shape;354;p48"/>
              <p:cNvGrpSpPr/>
              <p:nvPr/>
            </p:nvGrpSpPr>
            <p:grpSpPr>
              <a:xfrm>
                <a:off x="6360800" y="2635488"/>
                <a:ext cx="2643300" cy="277200"/>
                <a:chOff x="6360800" y="2589450"/>
                <a:chExt cx="2643300" cy="277200"/>
              </a:xfrm>
            </p:grpSpPr>
            <p:sp>
              <p:nvSpPr>
                <p:cNvPr id="355" name="Google Shape;355;p48"/>
                <p:cNvSpPr/>
                <p:nvPr/>
              </p:nvSpPr>
              <p:spPr>
                <a:xfrm>
                  <a:off x="7241900" y="2589450"/>
                  <a:ext cx="1762200" cy="277200"/>
                </a:xfrm>
                <a:prstGeom prst="rect">
                  <a:avLst/>
                </a:prstGeom>
                <a:solidFill>
                  <a:srgbClr val="F9979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PDU (N-1)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  <p:sp>
              <p:nvSpPr>
                <p:cNvPr id="356" name="Google Shape;356;p48"/>
                <p:cNvSpPr/>
                <p:nvPr/>
              </p:nvSpPr>
              <p:spPr>
                <a:xfrm>
                  <a:off x="6360800" y="2589450"/>
                  <a:ext cx="881100" cy="277200"/>
                </a:xfrm>
                <a:prstGeom prst="rect">
                  <a:avLst/>
                </a:prstGeom>
                <a:solidFill>
                  <a:srgbClr val="F76C6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Header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</p:grpSp>
          <p:grpSp>
            <p:nvGrpSpPr>
              <p:cNvPr id="357" name="Google Shape;357;p48"/>
              <p:cNvGrpSpPr/>
              <p:nvPr/>
            </p:nvGrpSpPr>
            <p:grpSpPr>
              <a:xfrm>
                <a:off x="5479700" y="3388350"/>
                <a:ext cx="3524400" cy="277200"/>
                <a:chOff x="5479700" y="3182325"/>
                <a:chExt cx="3524400" cy="277200"/>
              </a:xfrm>
            </p:grpSpPr>
            <p:sp>
              <p:nvSpPr>
                <p:cNvPr id="358" name="Google Shape;358;p48"/>
                <p:cNvSpPr/>
                <p:nvPr/>
              </p:nvSpPr>
              <p:spPr>
                <a:xfrm>
                  <a:off x="6360800" y="3182325"/>
                  <a:ext cx="2643300" cy="277200"/>
                </a:xfrm>
                <a:prstGeom prst="rect">
                  <a:avLst/>
                </a:prstGeom>
                <a:solidFill>
                  <a:srgbClr val="F99797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PDU (N-2)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  <p:sp>
              <p:nvSpPr>
                <p:cNvPr id="359" name="Google Shape;359;p48"/>
                <p:cNvSpPr/>
                <p:nvPr/>
              </p:nvSpPr>
              <p:spPr>
                <a:xfrm>
                  <a:off x="5479700" y="3182325"/>
                  <a:ext cx="881100" cy="277200"/>
                </a:xfrm>
                <a:prstGeom prst="rect">
                  <a:avLst/>
                </a:prstGeom>
                <a:solidFill>
                  <a:srgbClr val="F76C6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>
                      <a:solidFill>
                        <a:schemeClr val="dk2"/>
                      </a:solidFill>
                      <a:latin typeface="Varela Round"/>
                      <a:ea typeface="Varela Round"/>
                      <a:cs typeface="Varela Round"/>
                      <a:sym typeface="Varela Round"/>
                    </a:rPr>
                    <a:t>Header</a:t>
                  </a:r>
                  <a:endParaRPr>
                    <a:solidFill>
                      <a:schemeClr val="dk2"/>
                    </a:solidFill>
                    <a:latin typeface="Varela Round"/>
                    <a:ea typeface="Varela Round"/>
                    <a:cs typeface="Varela Round"/>
                    <a:sym typeface="Varela Round"/>
                  </a:endParaRPr>
                </a:p>
              </p:txBody>
            </p:sp>
          </p:grpSp>
        </p:grpSp>
        <p:cxnSp>
          <p:nvCxnSpPr>
            <p:cNvPr id="360" name="Google Shape;360;p48"/>
            <p:cNvCxnSpPr>
              <a:stCxn id="358" idx="2"/>
            </p:cNvCxnSpPr>
            <p:nvPr/>
          </p:nvCxnSpPr>
          <p:spPr>
            <a:xfrm>
              <a:off x="7682450" y="3665550"/>
              <a:ext cx="11400" cy="67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1" name="Google Shape;361;p48"/>
            <p:cNvSpPr/>
            <p:nvPr/>
          </p:nvSpPr>
          <p:spPr>
            <a:xfrm>
              <a:off x="5479700" y="4362100"/>
              <a:ext cx="3524400" cy="27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Transmission sur medium</a:t>
              </a:r>
              <a:endParaRPr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cxnSp>
        <p:nvCxnSpPr>
          <p:cNvPr id="362" name="Google Shape;362;p48"/>
          <p:cNvCxnSpPr>
            <a:stCxn id="352" idx="3"/>
            <a:endCxn id="355" idx="3"/>
          </p:cNvCxnSpPr>
          <p:nvPr/>
        </p:nvCxnSpPr>
        <p:spPr>
          <a:xfrm>
            <a:off x="9004100" y="2021225"/>
            <a:ext cx="0" cy="7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8"/>
          <p:cNvCxnSpPr/>
          <p:nvPr/>
        </p:nvCxnSpPr>
        <p:spPr>
          <a:xfrm flipH="1">
            <a:off x="7246500" y="2163600"/>
            <a:ext cx="8778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8"/>
          <p:cNvCxnSpPr/>
          <p:nvPr/>
        </p:nvCxnSpPr>
        <p:spPr>
          <a:xfrm>
            <a:off x="9004100" y="2827200"/>
            <a:ext cx="0" cy="7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8"/>
          <p:cNvCxnSpPr/>
          <p:nvPr/>
        </p:nvCxnSpPr>
        <p:spPr>
          <a:xfrm flipH="1">
            <a:off x="6368700" y="2919875"/>
            <a:ext cx="87780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38" y="791600"/>
            <a:ext cx="2395824" cy="15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7109250" y="791600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: </a:t>
            </a:r>
            <a:r>
              <a:rPr lang="fr" u="sng">
                <a:solidFill>
                  <a:schemeClr val="hlink"/>
                </a:solidFill>
                <a:hlinkClick r:id="rId4"/>
              </a:rPr>
              <a:t>WikipediA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modèle OSI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Approche historique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Historique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614600" y="2351325"/>
            <a:ext cx="8307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70’ : 3 architectures différentes (Bull, DEC, IBM) incompatibles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1971 : développement du </a:t>
            </a:r>
            <a:r>
              <a:rPr b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datagramme</a:t>
            </a:r>
            <a:endParaRPr b="1"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1978 : présentation du modèle en 7 couches OSI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1983 : adoption du </a:t>
            </a:r>
            <a:r>
              <a:rPr b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modèle TCP/IP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par le réseau Arpanet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1984 : le </a:t>
            </a:r>
            <a:r>
              <a:rPr b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modèle OSI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devient une norme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L’approche ISO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34" y="1845350"/>
            <a:ext cx="5379166" cy="3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/>
        </p:nvSpPr>
        <p:spPr>
          <a:xfrm>
            <a:off x="135575" y="2180050"/>
            <a:ext cx="3694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Cette architecture est définie dans un modèle théorique : le </a:t>
            </a:r>
            <a:r>
              <a:rPr b="1"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modèle OSI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Modèle à 7 couches.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Sert de grille d'analyse des protocoles réseaux.</a:t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 détail des couches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Les couches hautes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>
            <a:off x="614600" y="2022800"/>
            <a:ext cx="83079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7: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données applicatives)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Définie le type ou la signification des informations à échanger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6: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Présentation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(PDU: données)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Chargée de la syntaxe et du format des données.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 détail des couches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Les couches moyennes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5" name="Google Shape;405;p53"/>
          <p:cNvSpPr txBox="1"/>
          <p:nvPr/>
        </p:nvSpPr>
        <p:spPr>
          <a:xfrm>
            <a:off x="614600" y="2022800"/>
            <a:ext cx="83079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5: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Session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données)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Assure l’ouverture et la fermeture du dialogue entre les ordinateurs, la reprise après coupure et la sécurité.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4: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Transport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segment ou datagramme)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Responsable du transfert de bout en bout des informations (découpage des données, contrôle de flux, réordonnancement).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 détail des couches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12" name="Google Shape;412;p54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Les couches basses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13" name="Google Shape;413;p54"/>
          <p:cNvSpPr txBox="1"/>
          <p:nvPr/>
        </p:nvSpPr>
        <p:spPr>
          <a:xfrm>
            <a:off x="614600" y="2022800"/>
            <a:ext cx="83079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3: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Réseau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paquet)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Assure le routage et l’interconnexion de réseaux hétérogènes.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2: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Liaison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trame)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Gère les méthodes d’accès au média, gère le contrôle d’erreurs.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1: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Physique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(PDU: bit)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Définie l’interface, les connecteurs, le câblage.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75" y="400525"/>
            <a:ext cx="7233500" cy="4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Pas si parfait que cela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Critique du modèle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14600" y="2351325"/>
            <a:ext cx="8307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Modèle pas utilisé dans tous les réseaux car le modèle TCP/IP était déjà implémenté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Certaine couche sont rarement utilisée: couche 5 (session) et couche 6 (présentation)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Redondance entre les couches: contrôle de flux et d’erreurs fait dans les couches 2 (liaison) et 4 (transport)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 détail des couches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OSI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Résumé des 7 couches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26" y="1711925"/>
            <a:ext cx="4354844" cy="32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/>
          <p:nvPr/>
        </p:nvSpPr>
        <p:spPr>
          <a:xfrm>
            <a:off x="625525" y="2977600"/>
            <a:ext cx="2299200" cy="286200"/>
          </a:xfrm>
          <a:prstGeom prst="rightArrowCallout">
            <a:avLst>
              <a:gd fmla="val 18553" name="adj1"/>
              <a:gd fmla="val 25000" name="adj2"/>
              <a:gd fmla="val 81073" name="adj3"/>
              <a:gd fmla="val 64268" name="adj4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Rarement utilisé</a:t>
            </a:r>
            <a:endParaRPr/>
          </a:p>
        </p:txBody>
      </p:sp>
      <p:sp>
        <p:nvSpPr>
          <p:cNvPr id="431" name="Google Shape;431;p56"/>
          <p:cNvSpPr/>
          <p:nvPr/>
        </p:nvSpPr>
        <p:spPr>
          <a:xfrm>
            <a:off x="625525" y="2597675"/>
            <a:ext cx="2299200" cy="286200"/>
          </a:xfrm>
          <a:prstGeom prst="rightArrowCallout">
            <a:avLst>
              <a:gd fmla="val 18553" name="adj1"/>
              <a:gd fmla="val 25000" name="adj2"/>
              <a:gd fmla="val 81073" name="adj3"/>
              <a:gd fmla="val 64268" name="adj4"/>
            </a:avLst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Rarement utilisé</a:t>
            </a:r>
            <a:endParaRPr/>
          </a:p>
        </p:txBody>
      </p:sp>
      <p:sp>
        <p:nvSpPr>
          <p:cNvPr id="432" name="Google Shape;432;p56"/>
          <p:cNvSpPr/>
          <p:nvPr/>
        </p:nvSpPr>
        <p:spPr>
          <a:xfrm>
            <a:off x="625525" y="3328950"/>
            <a:ext cx="2299200" cy="399900"/>
          </a:xfrm>
          <a:prstGeom prst="rightArrowCallout">
            <a:avLst>
              <a:gd fmla="val 18553" name="adj1"/>
              <a:gd fmla="val 25000" name="adj2"/>
              <a:gd fmla="val 81073" name="adj3"/>
              <a:gd fmla="val 64268" name="adj4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de flux &amp; erreurs</a:t>
            </a:r>
            <a:endParaRPr/>
          </a:p>
        </p:txBody>
      </p:sp>
      <p:sp>
        <p:nvSpPr>
          <p:cNvPr id="433" name="Google Shape;433;p56"/>
          <p:cNvSpPr/>
          <p:nvPr/>
        </p:nvSpPr>
        <p:spPr>
          <a:xfrm>
            <a:off x="625525" y="4063450"/>
            <a:ext cx="2299200" cy="399900"/>
          </a:xfrm>
          <a:prstGeom prst="rightArrowCallout">
            <a:avLst>
              <a:gd fmla="val 18553" name="adj1"/>
              <a:gd fmla="val 25000" name="adj2"/>
              <a:gd fmla="val 81073" name="adj3"/>
              <a:gd fmla="val 64268" name="adj4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 de flux &amp; erreurs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modèle </a:t>
            </a:r>
            <a:r>
              <a:rPr lang="fr"/>
              <a:t>TCP/</a:t>
            </a:r>
            <a:r>
              <a:rPr lang="fr"/>
              <a:t>IP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Approche historique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4" name="Google Shape;444;p58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TCP/IP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Historique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614600" y="3076475"/>
            <a:ext cx="6989700" cy="19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1974 : Vinton Cerf et Bob Kahn publient leur premier travaux sur IP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1983 : Adoption de </a:t>
            </a:r>
            <a:r>
              <a:rPr b="1"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TCP/IP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comme suite de protocole du réseau ARPANET qui deviendra Internet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47" name="Google Shape;447;p58"/>
          <p:cNvGrpSpPr/>
          <p:nvPr/>
        </p:nvGrpSpPr>
        <p:grpSpPr>
          <a:xfrm>
            <a:off x="7604300" y="869750"/>
            <a:ext cx="1428000" cy="2457600"/>
            <a:chOff x="7604300" y="869750"/>
            <a:chExt cx="1428000" cy="2457600"/>
          </a:xfrm>
        </p:grpSpPr>
        <p:pic>
          <p:nvPicPr>
            <p:cNvPr id="448" name="Google Shape;448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32500" y="869750"/>
              <a:ext cx="137160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58"/>
            <p:cNvSpPr txBox="1"/>
            <p:nvPr/>
          </p:nvSpPr>
          <p:spPr>
            <a:xfrm>
              <a:off x="7604300" y="2927150"/>
              <a:ext cx="142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u="sng">
                  <a:solidFill>
                    <a:schemeClr val="hlink"/>
                  </a:solidFill>
                  <a:hlinkClick r:id="rId4"/>
                </a:rPr>
                <a:t>Vinton G. Cerf</a:t>
              </a:r>
              <a:endParaRPr/>
            </a:p>
          </p:txBody>
        </p:sp>
      </p:grpSp>
      <p:grpSp>
        <p:nvGrpSpPr>
          <p:cNvPr id="450" name="Google Shape;450;p58"/>
          <p:cNvGrpSpPr/>
          <p:nvPr/>
        </p:nvGrpSpPr>
        <p:grpSpPr>
          <a:xfrm>
            <a:off x="5735072" y="869750"/>
            <a:ext cx="1552985" cy="2206725"/>
            <a:chOff x="5735072" y="869750"/>
            <a:chExt cx="1552985" cy="2206725"/>
          </a:xfrm>
        </p:grpSpPr>
        <p:pic>
          <p:nvPicPr>
            <p:cNvPr id="451" name="Google Shape;45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5072" y="869750"/>
              <a:ext cx="1552985" cy="1806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58"/>
            <p:cNvSpPr txBox="1"/>
            <p:nvPr/>
          </p:nvSpPr>
          <p:spPr>
            <a:xfrm>
              <a:off x="5762463" y="2676275"/>
              <a:ext cx="14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u="sng">
                  <a:solidFill>
                    <a:schemeClr val="hlink"/>
                  </a:solidFill>
                  <a:hlinkClick r:id="rId6"/>
                </a:rPr>
                <a:t>Robert E. Kahn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 réseaux physiques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TCP/IP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IP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614600" y="1882625"/>
            <a:ext cx="5949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modèle IP suppose 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l'existence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de réseaux physiques.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Ces r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éseaux physiques (ethernet, wifi..) - IEEE (souvent)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Physique (couche 1 du modèle OSI)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Liaison (couche 2 du modèle OSI)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Sous couche MAC (Medium Access Control)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Sous couche LLC (Logical Link Control)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59"/>
          <p:cNvSpPr/>
          <p:nvPr/>
        </p:nvSpPr>
        <p:spPr>
          <a:xfrm>
            <a:off x="6645000" y="440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1 - Physique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2" name="Google Shape;462;p59"/>
          <p:cNvSpPr/>
          <p:nvPr/>
        </p:nvSpPr>
        <p:spPr>
          <a:xfrm>
            <a:off x="6645000" y="396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2 - MAC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3" name="Google Shape;463;p59"/>
          <p:cNvSpPr/>
          <p:nvPr/>
        </p:nvSpPr>
        <p:spPr>
          <a:xfrm>
            <a:off x="6645000" y="353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2bis - LLC (optionnel)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 réseaux logiques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IP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614600" y="1882625"/>
            <a:ext cx="5949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Sur ces réseaux physiques =&gt; IP (Internet Protocol)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Objectif : Interconnexion de réseaux physiques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Création de réseaux logiques pouvant communiquer bien qu'étant sur des réseaux physiques différents par des passerelles (</a:t>
            </a:r>
            <a:r>
              <a:rPr b="1"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routeurs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Protocoles IETF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Réseaux logiques - IP (version 4 et/ou 6)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60"/>
          <p:cNvSpPr/>
          <p:nvPr/>
        </p:nvSpPr>
        <p:spPr>
          <a:xfrm>
            <a:off x="6645000" y="440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1 - </a:t>
            </a: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Physique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3" name="Google Shape;473;p60"/>
          <p:cNvSpPr/>
          <p:nvPr/>
        </p:nvSpPr>
        <p:spPr>
          <a:xfrm>
            <a:off x="6645000" y="396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2 - MAC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4" name="Google Shape;474;p60"/>
          <p:cNvSpPr/>
          <p:nvPr/>
        </p:nvSpPr>
        <p:spPr>
          <a:xfrm>
            <a:off x="6645000" y="353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2bis - LLC (optionnel)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5" name="Google Shape;475;p60"/>
          <p:cNvSpPr/>
          <p:nvPr/>
        </p:nvSpPr>
        <p:spPr>
          <a:xfrm>
            <a:off x="6645000" y="309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3 - IP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6" name="Google Shape;476;p60"/>
          <p:cNvSpPr/>
          <p:nvPr/>
        </p:nvSpPr>
        <p:spPr>
          <a:xfrm>
            <a:off x="6645000" y="266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4 - TCP, UDP…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7" name="Google Shape;477;p60"/>
          <p:cNvSpPr/>
          <p:nvPr/>
        </p:nvSpPr>
        <p:spPr>
          <a:xfrm>
            <a:off x="6645000" y="222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5 - TLS (optionnel)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8" name="Google Shape;478;p60"/>
          <p:cNvSpPr/>
          <p:nvPr/>
        </p:nvSpPr>
        <p:spPr>
          <a:xfrm>
            <a:off x="6645000" y="179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7 - </a:t>
            </a: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Application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Sur IP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Modèle en couche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85" name="Google Shape;485;p61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IP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86" name="Google Shape;486;p61"/>
          <p:cNvSpPr txBox="1"/>
          <p:nvPr/>
        </p:nvSpPr>
        <p:spPr>
          <a:xfrm>
            <a:off x="614600" y="1882625"/>
            <a:ext cx="5949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Sur IP, une couche transport (couche 4 du modèle OSI), en général TCP ou UDP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Éventuellement TLS pour sécuriser la connexion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Puis un protocole applicatif parmi les nombreux, spécifique à un service particulier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6645000" y="440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1 - Physique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6645000" y="396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2 - MAC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6645000" y="353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2bis - LLC (optionnel)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6645000" y="309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3 - IP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6645000" y="266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4 - TCP, UDP…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6645000" y="2229648"/>
            <a:ext cx="2286900" cy="435000"/>
          </a:xfrm>
          <a:prstGeom prst="rect">
            <a:avLst/>
          </a:prstGeom>
          <a:solidFill>
            <a:srgbClr val="F76C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5 - TLS (optionnel)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6645000" y="1794648"/>
            <a:ext cx="2286900" cy="4350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7 - Application</a:t>
            </a:r>
            <a:endParaRPr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comparaison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 modèle TCP/IP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00" name="Google Shape;500;p62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Lien entre modèle OSI et TCP/IP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501" name="Google Shape;5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625" y="1854963"/>
            <a:ext cx="6374038" cy="312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Topologie de réseaux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L’organisation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Réseaux Physiques et logiques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3" name="Google Shape;513;p64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La topologie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4" name="Google Shape;514;p64"/>
          <p:cNvSpPr txBox="1"/>
          <p:nvPr/>
        </p:nvSpPr>
        <p:spPr>
          <a:xfrm>
            <a:off x="614600" y="2351325"/>
            <a:ext cx="8307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Une topologie de réseau informatique correspond à l'architecture (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physique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, logicielle ou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logique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 de celui-ci, définissant les liaisons entre les équipements du réseau et une hiérarchie éventuelle entre eux.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Elle peut définir la façon dont les équipements sont interconnectés et la représentation spatiale du réseau (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topologie physique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). Elle peut aussi définir la façon dont les données transitent dans les lignes de communication (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topologies logiques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5" name="Google Shape;515;p64"/>
          <p:cNvSpPr txBox="1"/>
          <p:nvPr/>
        </p:nvSpPr>
        <p:spPr>
          <a:xfrm>
            <a:off x="6484275" y="4287075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WikipediA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1382325" y="31075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Plan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610800" y="1178725"/>
            <a:ext cx="7983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1 - Notions de base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2 - La notion de protocole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3 - Le modèle en couche et l’encapsulation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4 - Le modèle OSI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5 - Le modèle TCP/IP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6 - Topologie de réseaux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7 - Les équipements d'interconnexion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Les possibilités de liaison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Réseaux Physiques et logiques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Les différentes topologies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3" name="Google Shape;523;p65"/>
          <p:cNvSpPr txBox="1"/>
          <p:nvPr/>
        </p:nvSpPr>
        <p:spPr>
          <a:xfrm>
            <a:off x="6857650" y="4464300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WikipediA</a:t>
            </a:r>
            <a:endParaRPr/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25" y="1873638"/>
            <a:ext cx="60960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équipements d’interconnexion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Qui sont-ils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35" name="Google Shape;535;p67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6" name="Google Shape;536;p67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matériel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7" name="Google Shape;537;p67"/>
          <p:cNvSpPr txBox="1"/>
          <p:nvPr/>
        </p:nvSpPr>
        <p:spPr>
          <a:xfrm>
            <a:off x="614600" y="2351325"/>
            <a:ext cx="8307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Les équipements d’interconnexion sont les briques constitutives des réseaux informatiques physiques.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Ils permettent de réaliser un réseau physique ou d'interconnecter des réseaux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On peut les catégoriser en fonction de la couche  à laquelle ils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opèrent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Hé Hoooo !!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3" name="Google Shape;543;p68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44" name="Google Shape;544;p68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répéteur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45" name="Google Shape;545;p68"/>
          <p:cNvSpPr txBox="1"/>
          <p:nvPr/>
        </p:nvSpPr>
        <p:spPr>
          <a:xfrm>
            <a:off x="614600" y="2070225"/>
            <a:ext cx="46260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Équipement électronique simple permettant d’amplifier un signal et d’augmenter la taille d’un réseau.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passif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1 du modèle OSI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6" name="Google Shape;5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845" y="2029300"/>
            <a:ext cx="3231000" cy="2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Concentration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3" name="Google Shape;553;p69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concentrateur (hub)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4" name="Google Shape;554;p69"/>
          <p:cNvSpPr txBox="1"/>
          <p:nvPr/>
        </p:nvSpPr>
        <p:spPr>
          <a:xfrm>
            <a:off x="614600" y="2351325"/>
            <a:ext cx="39366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Concentre le trafic réseau provenant de plusieurs hôtes.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Recopie les données reçues sur un port sur tous les autres ports.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passif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1 du modèle OSI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5" name="Google Shape;5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50" y="2065799"/>
            <a:ext cx="3793185" cy="2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875" y="917625"/>
            <a:ext cx="17526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Enjambement logique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pont (bridge)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614600" y="2162175"/>
            <a:ext cx="48081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Permettent de relier des réseaux physiques différents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actif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2 du modèle OSI.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5" name="Google Shape;5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75" y="2428198"/>
            <a:ext cx="3640550" cy="20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325" y="1317825"/>
            <a:ext cx="8858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La commutation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72" name="Google Shape;572;p71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73" name="Google Shape;573;p71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commutateur (switch)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74" name="Google Shape;574;p71"/>
          <p:cNvSpPr txBox="1"/>
          <p:nvPr/>
        </p:nvSpPr>
        <p:spPr>
          <a:xfrm>
            <a:off x="614600" y="2351325"/>
            <a:ext cx="50811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Équipement qui fonctionne comme un pont multiports et qui permet de relier plusieurs segments d'un réseau informatique entre eux.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Recopie des données reçues sur le seul port destinataire en fonction de l'adresse MAC destination (fonctionnement possible en Full Duplex).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345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ct val="1000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actif (capacité de traitement de données)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345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ct val="1000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2 du modèle OSI.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50" y="2978825"/>
            <a:ext cx="3071149" cy="1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250" y="2267988"/>
            <a:ext cx="626735" cy="33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 où je passe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82" name="Google Shape;582;p72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routeur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4" name="Google Shape;584;p72"/>
          <p:cNvSpPr txBox="1"/>
          <p:nvPr/>
        </p:nvSpPr>
        <p:spPr>
          <a:xfrm>
            <a:off x="614600" y="2351325"/>
            <a:ext cx="47103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Dispositif d’interconnexion de réseaux permettant d’assurer le routage des paquets entre deux réseaux ou plus afin de déterminer le chemin qu’un paquet de données va emprunter (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table de routage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345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ct val="1000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actif (dirige les données selon l'adresse IP destination et la table de routage)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345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ct val="1000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3 du modèle OSI.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5" name="Google Shape;5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75" y="2189348"/>
            <a:ext cx="3555625" cy="25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088" y="1753638"/>
            <a:ext cx="514404" cy="33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3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Une porte vers l'extérieur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92" name="Google Shape;592;p73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93" name="Google Shape;593;p73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La passerelle (gateway)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94" name="Google Shape;594;p73"/>
          <p:cNvSpPr txBox="1"/>
          <p:nvPr/>
        </p:nvSpPr>
        <p:spPr>
          <a:xfrm>
            <a:off x="614600" y="2351325"/>
            <a:ext cx="39366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Point du réseau qui fonctionne comme une entrée vers un autre réseau (VLAN) différent.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Matériel actif (décode et recode toutes les couches OSI)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000"/>
              <a:buFont typeface="Raleway"/>
              <a:buChar char="-"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Couche 4 (ou plus) du modèle OSI.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100" y="2189338"/>
            <a:ext cx="4288000" cy="253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75" y="1343400"/>
            <a:ext cx="18097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Qui sont-ils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02" name="Google Shape;602;p74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3" name="Google Shape;603;p74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Lien entre modèle OSI et équipement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04" name="Google Shape;6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900" y="1838263"/>
            <a:ext cx="5255530" cy="312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Notions de base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Qui sont-ils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10" name="Google Shape;610;p75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1" name="Google Shape;611;p75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Lien entre modèles et équipement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12" name="Google Shape;6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00" y="1773038"/>
            <a:ext cx="6477316" cy="312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6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Pictogrammes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18" name="Google Shape;618;p76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9" name="Google Shape;619;p76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Symboles réseaux courant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0" name="Google Shape;6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650" y="1864313"/>
            <a:ext cx="3792356" cy="312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Pictogrammes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26" name="Google Shape;626;p77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équipements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7" name="Google Shape;627;p77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Exemple de communication réseau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8" name="Google Shape;6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88" y="1871363"/>
            <a:ext cx="5305230" cy="312678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7"/>
          <p:cNvSpPr txBox="1"/>
          <p:nvPr/>
        </p:nvSpPr>
        <p:spPr>
          <a:xfrm>
            <a:off x="422750" y="1922725"/>
            <a:ext cx="1157100" cy="8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7"/>
          <p:cNvSpPr txBox="1"/>
          <p:nvPr/>
        </p:nvSpPr>
        <p:spPr>
          <a:xfrm>
            <a:off x="422750" y="2754013"/>
            <a:ext cx="1157100" cy="3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Segment</a:t>
            </a:r>
            <a:endParaRPr sz="800"/>
          </a:p>
        </p:txBody>
      </p:sp>
      <p:sp>
        <p:nvSpPr>
          <p:cNvPr id="631" name="Google Shape;631;p77"/>
          <p:cNvSpPr txBox="1"/>
          <p:nvPr/>
        </p:nvSpPr>
        <p:spPr>
          <a:xfrm>
            <a:off x="422750" y="3061813"/>
            <a:ext cx="1157100" cy="3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Paquet</a:t>
            </a:r>
            <a:endParaRPr sz="800"/>
          </a:p>
        </p:txBody>
      </p:sp>
      <p:sp>
        <p:nvSpPr>
          <p:cNvPr id="632" name="Google Shape;632;p77"/>
          <p:cNvSpPr txBox="1"/>
          <p:nvPr/>
        </p:nvSpPr>
        <p:spPr>
          <a:xfrm>
            <a:off x="422750" y="3369625"/>
            <a:ext cx="1157100" cy="3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Trame</a:t>
            </a:r>
            <a:endParaRPr sz="800"/>
          </a:p>
        </p:txBody>
      </p:sp>
      <p:sp>
        <p:nvSpPr>
          <p:cNvPr id="633" name="Google Shape;633;p77"/>
          <p:cNvSpPr txBox="1"/>
          <p:nvPr/>
        </p:nvSpPr>
        <p:spPr>
          <a:xfrm>
            <a:off x="422750" y="3677413"/>
            <a:ext cx="1157100" cy="30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Bit</a:t>
            </a:r>
            <a:endParaRPr sz="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8"/>
          <p:cNvSpPr txBox="1"/>
          <p:nvPr/>
        </p:nvSpPr>
        <p:spPr>
          <a:xfrm>
            <a:off x="1382325" y="31075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En conclusion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9" name="Google Shape;639;p78"/>
          <p:cNvSpPr txBox="1"/>
          <p:nvPr/>
        </p:nvSpPr>
        <p:spPr>
          <a:xfrm>
            <a:off x="610800" y="1178725"/>
            <a:ext cx="7983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Notion de réseau informatique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Notion de protocole réseau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Architecture en couche et encapsulation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es modèles OSI et TCP/IP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Notions de réseaux physique et logique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Topologie de réseaux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Les différents types d'équipements d'interconnexion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Mais c’est quoi donc ?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 réseau informatique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614600" y="1960325"/>
            <a:ext cx="83079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Un réseau est un ensemble d’éléments reliés les uns aux autres et entre lesquels circulent des informations.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Il est constitué :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De supports physiques (câbles) - médium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D'équipements d'interconnexion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D'hôtes - les ordinateurs qui profitent des services du réseau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Tout ce qui existe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1" name="Google Shape;161;p32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Les différents types de réseaux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614600" y="1960325"/>
            <a:ext cx="83079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Différents selon la taille et la portée: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PAN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(Personal Area Network) → échelle d'une personne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LAN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(Local Area Network) → échelle d'un bâtiment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MAN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(Metropolitan Area Network) →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échelle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d'une ville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WAN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(Wide Area Network) →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échelle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pays/continent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2200"/>
              <a:buFont typeface="Raleway"/>
              <a:buChar char="-"/>
            </a:pP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Le 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GAN</a:t>
            </a:r>
            <a:r>
              <a:rPr b="1"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" sz="22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(Global Area Network) → échelle mondial</a:t>
            </a:r>
            <a:endParaRPr sz="22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Une expérience de pensée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Déployer un grand réseau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614600" y="1960325"/>
            <a:ext cx="8307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Supposons qu'on souhaite relier tous les habitants d'un pays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Comment déployer le réseau (les câbles) ?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2" name="Google Shape;172;p33"/>
          <p:cNvGrpSpPr/>
          <p:nvPr/>
        </p:nvGrpSpPr>
        <p:grpSpPr>
          <a:xfrm>
            <a:off x="0" y="2680325"/>
            <a:ext cx="8922500" cy="2484200"/>
            <a:chOff x="0" y="2680325"/>
            <a:chExt cx="8922500" cy="2484200"/>
          </a:xfrm>
        </p:grpSpPr>
        <p:sp>
          <p:nvSpPr>
            <p:cNvPr id="173" name="Google Shape;173;p33"/>
            <p:cNvSpPr txBox="1"/>
            <p:nvPr/>
          </p:nvSpPr>
          <p:spPr>
            <a:xfrm>
              <a:off x="614600" y="2762325"/>
              <a:ext cx="83079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B424E"/>
                  </a:solidFill>
                  <a:latin typeface="Raleway"/>
                  <a:ea typeface="Raleway"/>
                  <a:cs typeface="Raleway"/>
                  <a:sym typeface="Raleway"/>
                </a:rPr>
                <a:t>Approche du réseau téléphonique (RTC)</a:t>
              </a:r>
              <a:endParaRPr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74" name="Google Shape;17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5780" y="2680325"/>
              <a:ext cx="2700755" cy="20525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Google Shape;175;p33"/>
            <p:cNvGrpSpPr/>
            <p:nvPr/>
          </p:nvGrpSpPr>
          <p:grpSpPr>
            <a:xfrm>
              <a:off x="0" y="3204325"/>
              <a:ext cx="4965228" cy="1960200"/>
              <a:chOff x="0" y="3204325"/>
              <a:chExt cx="4965228" cy="1960200"/>
            </a:xfrm>
          </p:grpSpPr>
          <p:pic>
            <p:nvPicPr>
              <p:cNvPr id="176" name="Google Shape;176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8600" y="3354000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8600" y="3714150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8600" y="4074300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8600" y="4434450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38600" y="4794600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" name="Google Shape;181;p33"/>
              <p:cNvSpPr/>
              <p:nvPr/>
            </p:nvSpPr>
            <p:spPr>
              <a:xfrm>
                <a:off x="1862800" y="4026450"/>
                <a:ext cx="291900" cy="408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2" name="Google Shape;182;p33"/>
              <p:cNvCxnSpPr>
                <a:endCxn id="181" idx="2"/>
              </p:cNvCxnSpPr>
              <p:nvPr/>
            </p:nvCxnSpPr>
            <p:spPr>
              <a:xfrm>
                <a:off x="1292800" y="3503138"/>
                <a:ext cx="570000" cy="76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33"/>
              <p:cNvCxnSpPr>
                <a:stCxn id="177" idx="3"/>
                <a:endCxn id="181" idx="2"/>
              </p:cNvCxnSpPr>
              <p:nvPr/>
            </p:nvCxnSpPr>
            <p:spPr>
              <a:xfrm>
                <a:off x="1295778" y="3842739"/>
                <a:ext cx="5670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33"/>
              <p:cNvCxnSpPr>
                <a:stCxn id="178" idx="3"/>
                <a:endCxn id="181" idx="2"/>
              </p:cNvCxnSpPr>
              <p:nvPr/>
            </p:nvCxnSpPr>
            <p:spPr>
              <a:xfrm>
                <a:off x="1295778" y="4202889"/>
                <a:ext cx="567000" cy="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33"/>
              <p:cNvCxnSpPr>
                <a:stCxn id="179" idx="3"/>
                <a:endCxn id="181" idx="2"/>
              </p:cNvCxnSpPr>
              <p:nvPr/>
            </p:nvCxnSpPr>
            <p:spPr>
              <a:xfrm flipH="1" rot="10800000">
                <a:off x="1295778" y="4266939"/>
                <a:ext cx="567000" cy="29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33"/>
              <p:cNvCxnSpPr>
                <a:stCxn id="180" idx="3"/>
                <a:endCxn id="181" idx="2"/>
              </p:cNvCxnSpPr>
              <p:nvPr/>
            </p:nvCxnSpPr>
            <p:spPr>
              <a:xfrm flipH="1" rot="10800000">
                <a:off x="1295778" y="4266789"/>
                <a:ext cx="567000" cy="65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7" name="Google Shape;187;p33"/>
              <p:cNvSpPr/>
              <p:nvPr/>
            </p:nvSpPr>
            <p:spPr>
              <a:xfrm>
                <a:off x="2575742" y="3998875"/>
                <a:ext cx="291900" cy="408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8" name="Google Shape;18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08050" y="3381563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08050" y="3741713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08050" y="4101863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08050" y="4462013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08050" y="4822163"/>
                <a:ext cx="257178" cy="25717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3" name="Google Shape;193;p33"/>
              <p:cNvCxnSpPr>
                <a:stCxn id="188" idx="1"/>
                <a:endCxn id="194" idx="5"/>
              </p:cNvCxnSpPr>
              <p:nvPr/>
            </p:nvCxnSpPr>
            <p:spPr>
              <a:xfrm flipH="1">
                <a:off x="4293450" y="3510151"/>
                <a:ext cx="414600" cy="65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33"/>
              <p:cNvCxnSpPr>
                <a:stCxn id="189" idx="1"/>
                <a:endCxn id="194" idx="5"/>
              </p:cNvCxnSpPr>
              <p:nvPr/>
            </p:nvCxnSpPr>
            <p:spPr>
              <a:xfrm flipH="1">
                <a:off x="4293450" y="3870301"/>
                <a:ext cx="414600" cy="29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33"/>
              <p:cNvCxnSpPr>
                <a:stCxn id="190" idx="1"/>
                <a:endCxn id="194" idx="5"/>
              </p:cNvCxnSpPr>
              <p:nvPr/>
            </p:nvCxnSpPr>
            <p:spPr>
              <a:xfrm rot="10800000">
                <a:off x="4293450" y="4166251"/>
                <a:ext cx="414600" cy="6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33"/>
              <p:cNvCxnSpPr>
                <a:stCxn id="194" idx="5"/>
                <a:endCxn id="191" idx="1"/>
              </p:cNvCxnSpPr>
              <p:nvPr/>
            </p:nvCxnSpPr>
            <p:spPr>
              <a:xfrm>
                <a:off x="4293525" y="4166388"/>
                <a:ext cx="4146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33"/>
              <p:cNvCxnSpPr>
                <a:stCxn id="192" idx="1"/>
                <a:endCxn id="194" idx="5"/>
              </p:cNvCxnSpPr>
              <p:nvPr/>
            </p:nvCxnSpPr>
            <p:spPr>
              <a:xfrm rot="10800000">
                <a:off x="4293450" y="4166251"/>
                <a:ext cx="414600" cy="78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4" name="Google Shape;194;p33"/>
              <p:cNvSpPr/>
              <p:nvPr/>
            </p:nvSpPr>
            <p:spPr>
              <a:xfrm>
                <a:off x="4001625" y="3998875"/>
                <a:ext cx="291900" cy="408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3288683" y="3994350"/>
                <a:ext cx="291900" cy="408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0" name="Google Shape;200;p33"/>
              <p:cNvCxnSpPr/>
              <p:nvPr/>
            </p:nvCxnSpPr>
            <p:spPr>
              <a:xfrm>
                <a:off x="2154725" y="4101875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33"/>
              <p:cNvCxnSpPr/>
              <p:nvPr/>
            </p:nvCxnSpPr>
            <p:spPr>
              <a:xfrm>
                <a:off x="2154725" y="4184413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33"/>
              <p:cNvCxnSpPr/>
              <p:nvPr/>
            </p:nvCxnSpPr>
            <p:spPr>
              <a:xfrm>
                <a:off x="2154725" y="4266950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33"/>
              <p:cNvCxnSpPr/>
              <p:nvPr/>
            </p:nvCxnSpPr>
            <p:spPr>
              <a:xfrm>
                <a:off x="2873113" y="4202875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33"/>
              <p:cNvCxnSpPr/>
              <p:nvPr/>
            </p:nvCxnSpPr>
            <p:spPr>
              <a:xfrm>
                <a:off x="3586050" y="4115813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33"/>
              <p:cNvCxnSpPr/>
              <p:nvPr/>
            </p:nvCxnSpPr>
            <p:spPr>
              <a:xfrm>
                <a:off x="3586050" y="4198350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33"/>
              <p:cNvCxnSpPr/>
              <p:nvPr/>
            </p:nvCxnSpPr>
            <p:spPr>
              <a:xfrm>
                <a:off x="3586050" y="4280888"/>
                <a:ext cx="41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33"/>
              <p:cNvCxnSpPr>
                <a:stCxn id="181" idx="0"/>
              </p:cNvCxnSpPr>
              <p:nvPr/>
            </p:nvCxnSpPr>
            <p:spPr>
              <a:xfrm flipH="1" rot="10800000">
                <a:off x="2045238" y="3663150"/>
                <a:ext cx="283200" cy="36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33"/>
              <p:cNvCxnSpPr>
                <a:stCxn id="187" idx="3"/>
              </p:cNvCxnSpPr>
              <p:nvPr/>
            </p:nvCxnSpPr>
            <p:spPr>
              <a:xfrm>
                <a:off x="2685204" y="4406875"/>
                <a:ext cx="213300" cy="31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33"/>
              <p:cNvCxnSpPr>
                <a:stCxn id="187" idx="3"/>
              </p:cNvCxnSpPr>
              <p:nvPr/>
            </p:nvCxnSpPr>
            <p:spPr>
              <a:xfrm flipH="1">
                <a:off x="2481504" y="4406875"/>
                <a:ext cx="2037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33"/>
              <p:cNvCxnSpPr>
                <a:stCxn id="199" idx="0"/>
              </p:cNvCxnSpPr>
              <p:nvPr/>
            </p:nvCxnSpPr>
            <p:spPr>
              <a:xfrm rot="10800000">
                <a:off x="3288721" y="3663150"/>
                <a:ext cx="182400" cy="33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1" name="Google Shape;211;p33"/>
              <p:cNvSpPr/>
              <p:nvPr/>
            </p:nvSpPr>
            <p:spPr>
              <a:xfrm>
                <a:off x="458750" y="3204325"/>
                <a:ext cx="1953300" cy="196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3"/>
              <p:cNvSpPr txBox="1"/>
              <p:nvPr/>
            </p:nvSpPr>
            <p:spPr>
              <a:xfrm>
                <a:off x="0" y="4753838"/>
                <a:ext cx="910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/>
                  <a:t>Zone locale</a:t>
                </a:r>
                <a:endParaRPr sz="1000"/>
              </a:p>
            </p:txBody>
          </p:sp>
          <p:cxnSp>
            <p:nvCxnSpPr>
              <p:cNvPr id="213" name="Google Shape;213;p33"/>
              <p:cNvCxnSpPr/>
              <p:nvPr/>
            </p:nvCxnSpPr>
            <p:spPr>
              <a:xfrm rot="10800000">
                <a:off x="1869396" y="3704713"/>
                <a:ext cx="182400" cy="33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33"/>
              <p:cNvCxnSpPr/>
              <p:nvPr/>
            </p:nvCxnSpPr>
            <p:spPr>
              <a:xfrm>
                <a:off x="3429829" y="4406050"/>
                <a:ext cx="213300" cy="31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33"/>
              <p:cNvCxnSpPr/>
              <p:nvPr/>
            </p:nvCxnSpPr>
            <p:spPr>
              <a:xfrm flipH="1">
                <a:off x="3226129" y="4406050"/>
                <a:ext cx="2037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5653850" y="343200"/>
            <a:ext cx="35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Le 22 à Asnières</a:t>
            </a:r>
            <a:endParaRPr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1323650" y="149750"/>
            <a:ext cx="428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Notions de base</a:t>
            </a:r>
            <a:endParaRPr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533000" y="1180613"/>
            <a:ext cx="8471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La commutation de circuit</a:t>
            </a:r>
            <a:endParaRPr sz="37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614600" y="1882625"/>
            <a:ext cx="83079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Chaque communication :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Établissement d'un canal de communication dédié de bout en bout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Réservation de câbles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Avantage :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Charge réduite aux interconnexions (brancher/débrancher)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Qualité de service. Canal de communication complet dédié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Inconvénient</a:t>
            </a:r>
            <a:r>
              <a:rPr lang="fr" sz="2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:</a:t>
            </a:r>
            <a:endParaRPr sz="2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Utilisation du circuit même en l'absence de communication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Font typeface="Raleway"/>
              <a:buChar char="-"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Panne =&gt; ré-établir la connexion</a:t>
            </a:r>
            <a:endParaRPr sz="18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